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tects Daughter" charset="1" panose="00000000000000000000"/>
      <p:regular r:id="rId10"/>
    </p:embeddedFont>
    <p:embeddedFont>
      <p:font typeface="Josefin Sans Bold" charset="1" panose="00000800000000000000"/>
      <p:regular r:id="rId11"/>
    </p:embeddedFont>
    <p:embeddedFont>
      <p:font typeface="Josefin Sans Bold Italics" charset="1" panose="00000800000000000000"/>
      <p:regular r:id="rId12"/>
    </p:embeddedFont>
    <p:embeddedFont>
      <p:font typeface="Josefin Sans Regular" charset="1" panose="00000500000000000000"/>
      <p:regular r:id="rId13"/>
    </p:embeddedFont>
    <p:embeddedFont>
      <p:font typeface="Josefin Sans Regular Bold" charset="1" panose="00000700000000000000"/>
      <p:regular r:id="rId14"/>
    </p:embeddedFont>
    <p:embeddedFont>
      <p:font typeface="Josefin Sans Regular Italics" charset="1" panose="00000500000000000000"/>
      <p:regular r:id="rId15"/>
    </p:embeddedFont>
    <p:embeddedFont>
      <p:font typeface="Josefin Sans Regular Bold Italics" charset="1" panose="00000700000000000000"/>
      <p:regular r:id="rId16"/>
    </p:embeddedFont>
    <p:embeddedFont>
      <p:font typeface="TC Chaddlewoo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37607" y="-1229871"/>
            <a:ext cx="6755642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85025" y="6172200"/>
            <a:ext cx="2993517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403289" y="3051611"/>
            <a:ext cx="12149841" cy="353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79"/>
              </a:lnSpc>
            </a:pPr>
            <a:r>
              <a:rPr lang="en-US" sz="8999">
                <a:solidFill>
                  <a:srgbClr val="EFEFEF"/>
                </a:solidFill>
                <a:latin typeface="Josefin Sans Bold Bold"/>
              </a:rPr>
              <a:t>PROPERTY LISTINGS FROM LAMUDI.COM IN METRO MANILA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767320"/>
            <a:ext cx="4475128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osefin Sans Bold Bold"/>
              </a:rPr>
              <a:t>GROUP 1: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Josefin Sans Bold Bold"/>
              </a:rPr>
              <a:t>MARINO, DAFNY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Josefin Sans Bold Bold"/>
              </a:rPr>
              <a:t>PACANOR, EDMALYN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79777" y="2236748"/>
            <a:ext cx="6418680" cy="7039740"/>
            <a:chOff x="0" y="0"/>
            <a:chExt cx="8558240" cy="9386320"/>
          </a:xfrm>
        </p:grpSpPr>
        <p:sp>
          <p:nvSpPr>
            <p:cNvPr name="TextBox 3" id="3"/>
            <p:cNvSpPr txBox="true"/>
            <p:nvPr/>
          </p:nvSpPr>
          <p:spPr>
            <a:xfrm rot="-2700000">
              <a:off x="845929" y="8081735"/>
              <a:ext cx="1458807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San Juan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2700000">
              <a:off x="2245705" y="8116903"/>
              <a:ext cx="1558277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Las Pinas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-2700000">
              <a:off x="3545077" y="8193660"/>
              <a:ext cx="1775380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Paranaque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2700000">
              <a:off x="5562430" y="7973020"/>
              <a:ext cx="1151314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Makati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2700000">
              <a:off x="6309810" y="8278419"/>
              <a:ext cx="2015115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Quezon City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2390" y="-57150"/>
              <a:ext cx="1094175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12,500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91318"/>
              <a:ext cx="1146564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10,000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6007" y="2839787"/>
              <a:ext cx="950557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7,500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3676" y="4288255"/>
              <a:ext cx="992888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5,000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8904" y="5736724"/>
              <a:ext cx="977660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2,500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23705" y="7185192"/>
              <a:ext cx="322860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0 </a:t>
              </a:r>
            </a:p>
          </p:txBody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1315898" y="203074"/>
              <a:ext cx="7242342" cy="7242342"/>
              <a:chOff x="0" y="0"/>
              <a:chExt cx="10287000" cy="10287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405130"/>
                <a:ext cx="1851660" cy="9881870"/>
              </a:xfrm>
              <a:custGeom>
                <a:avLst/>
                <a:gdLst/>
                <a:ahLst/>
                <a:cxnLst/>
                <a:rect r="r" b="b" t="t" l="l"/>
                <a:pathLst>
                  <a:path h="9881870" w="1851660">
                    <a:moveTo>
                      <a:pt x="0" y="9881870"/>
                    </a:moveTo>
                    <a:lnTo>
                      <a:pt x="0" y="148133"/>
                    </a:lnTo>
                    <a:cubicBezTo>
                      <a:pt x="0" y="66321"/>
                      <a:pt x="66321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9881870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2108835" y="1932544"/>
                <a:ext cx="1851660" cy="8354456"/>
              </a:xfrm>
              <a:custGeom>
                <a:avLst/>
                <a:gdLst/>
                <a:ahLst/>
                <a:cxnLst/>
                <a:rect r="r" b="b" t="t" l="l"/>
                <a:pathLst>
                  <a:path h="8354456" w="1851660">
                    <a:moveTo>
                      <a:pt x="0" y="8354456"/>
                    </a:moveTo>
                    <a:lnTo>
                      <a:pt x="0" y="148132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6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6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2"/>
                    </a:cubicBezTo>
                    <a:lnTo>
                      <a:pt x="1851660" y="8354456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4217670" y="2181901"/>
                <a:ext cx="1851660" cy="8105099"/>
              </a:xfrm>
              <a:custGeom>
                <a:avLst/>
                <a:gdLst/>
                <a:ahLst/>
                <a:cxnLst/>
                <a:rect r="r" b="b" t="t" l="l"/>
                <a:pathLst>
                  <a:path h="8105099" w="1851660">
                    <a:moveTo>
                      <a:pt x="0" y="8105099"/>
                    </a:moveTo>
                    <a:lnTo>
                      <a:pt x="0" y="148132"/>
                    </a:lnTo>
                    <a:cubicBezTo>
                      <a:pt x="0" y="66321"/>
                      <a:pt x="66322" y="0"/>
                      <a:pt x="148133" y="0"/>
                    </a:cubicBezTo>
                    <a:lnTo>
                      <a:pt x="1703527" y="0"/>
                    </a:lnTo>
                    <a:cubicBezTo>
                      <a:pt x="1785338" y="0"/>
                      <a:pt x="1851660" y="66321"/>
                      <a:pt x="1851660" y="148132"/>
                    </a:cubicBezTo>
                    <a:lnTo>
                      <a:pt x="1851660" y="8105099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6326505" y="2601610"/>
                <a:ext cx="1851660" cy="7685390"/>
              </a:xfrm>
              <a:custGeom>
                <a:avLst/>
                <a:gdLst/>
                <a:ahLst/>
                <a:cxnLst/>
                <a:rect r="r" b="b" t="t" l="l"/>
                <a:pathLst>
                  <a:path h="7685390" w="1851660">
                    <a:moveTo>
                      <a:pt x="0" y="7685390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7685390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8435340" y="2646050"/>
                <a:ext cx="1851660" cy="7640950"/>
              </a:xfrm>
              <a:custGeom>
                <a:avLst/>
                <a:gdLst/>
                <a:ahLst/>
                <a:cxnLst/>
                <a:rect r="r" b="b" t="t" l="l"/>
                <a:pathLst>
                  <a:path h="7640950" w="1851660">
                    <a:moveTo>
                      <a:pt x="0" y="76409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7640950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</p:grp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813277" y="0"/>
            <a:ext cx="6127828" cy="10234368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500015" y="175948"/>
            <a:ext cx="9476717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TOP 5 MOST EXPENSIVE CITIES IN NCR </a:t>
            </a:r>
          </a:p>
        </p:txBody>
      </p:sp>
      <p:sp>
        <p:nvSpPr>
          <p:cNvPr name="TextBox 22" id="22"/>
          <p:cNvSpPr txBox="true"/>
          <p:nvPr/>
        </p:nvSpPr>
        <p:spPr>
          <a:xfrm rot="-5400000">
            <a:off x="2584932" y="5521729"/>
            <a:ext cx="209356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RENT PRICE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18903" y="9639051"/>
            <a:ext cx="209356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CITY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49970" y="0"/>
            <a:ext cx="6127828" cy="102343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4083239"/>
            <a:ext cx="1375176" cy="13751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37869" y="4175262"/>
            <a:ext cx="1299694" cy="12831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37605" y="4059219"/>
            <a:ext cx="1615233" cy="139919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0015" y="175948"/>
            <a:ext cx="9476717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TOP 5 MOST EXPENSIVE CITIES IN NCR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0015" y="6009018"/>
            <a:ext cx="3168421" cy="38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SAN JUAN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LAS PINAS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PARANAQUE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MAKATI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QC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29771" y="5953917"/>
            <a:ext cx="1023067" cy="45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1.33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1.51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F03A44"/>
                </a:solidFill>
                <a:latin typeface="Arimo Bold"/>
              </a:rPr>
              <a:t>1.69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F03A44"/>
                </a:solidFill>
                <a:latin typeface="Arimo Bold"/>
              </a:rPr>
              <a:t>1.69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F03A44"/>
                </a:solidFill>
                <a:latin typeface="Arimo Bold"/>
              </a:rPr>
              <a:t>1.69</a:t>
            </a:r>
          </a:p>
          <a:p>
            <a:pPr>
              <a:lnSpc>
                <a:spcPts val="611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114497" y="5953917"/>
            <a:ext cx="1023067" cy="45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1.00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1.26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1.17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F03A44"/>
                </a:solidFill>
                <a:latin typeface="Arimo Bold"/>
              </a:rPr>
              <a:t>1.57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1.25</a:t>
            </a:r>
          </a:p>
          <a:p>
            <a:pPr>
              <a:lnSpc>
                <a:spcPts val="611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568938" y="6009018"/>
            <a:ext cx="1587490" cy="45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24.44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F03A44"/>
                </a:solidFill>
                <a:latin typeface="Arimo Bold"/>
              </a:rPr>
              <a:t>39.70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37.36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26.89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32.05</a:t>
            </a:r>
          </a:p>
          <a:p>
            <a:pPr>
              <a:lnSpc>
                <a:spcPts val="611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1587" y="2156677"/>
            <a:ext cx="6319978" cy="6959426"/>
            <a:chOff x="0" y="0"/>
            <a:chExt cx="8426637" cy="9279235"/>
          </a:xfrm>
        </p:grpSpPr>
        <p:sp>
          <p:nvSpPr>
            <p:cNvPr name="TextBox 3" id="3"/>
            <p:cNvSpPr txBox="true"/>
            <p:nvPr/>
          </p:nvSpPr>
          <p:spPr>
            <a:xfrm rot="-2700000">
              <a:off x="911798" y="7999939"/>
              <a:ext cx="1227454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Pateros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2700000">
              <a:off x="2280213" y="8048098"/>
              <a:ext cx="1363667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Navotas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-2700000">
              <a:off x="4173311" y="7878925"/>
              <a:ext cx="885175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Pasig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2700000">
              <a:off x="5134858" y="8095614"/>
              <a:ext cx="1498064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Caloocan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2700000">
              <a:off x="6307471" y="8224877"/>
              <a:ext cx="1863674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Muntinlupa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324" y="-57150"/>
              <a:ext cx="997638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8,000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544" y="1753435"/>
              <a:ext cx="1007418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6,000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199" y="3564021"/>
              <a:ext cx="1004763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4,000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374606"/>
              <a:ext cx="1014962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2,000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92102" y="7185192"/>
              <a:ext cx="322860" cy="463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0 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1184295" y="203074"/>
              <a:ext cx="7242342" cy="7242342"/>
              <a:chOff x="0" y="0"/>
              <a:chExt cx="10287000" cy="10287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2565400"/>
                <a:ext cx="1851660" cy="7721600"/>
              </a:xfrm>
              <a:custGeom>
                <a:avLst/>
                <a:gdLst/>
                <a:ahLst/>
                <a:cxnLst/>
                <a:rect r="r" b="b" t="t" l="l"/>
                <a:pathLst>
                  <a:path h="7721600" w="1851660">
                    <a:moveTo>
                      <a:pt x="0" y="772160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7721600"/>
                    </a:lnTo>
                    <a:close/>
                  </a:path>
                </a:pathLst>
              </a:custGeom>
              <a:solidFill>
                <a:srgbClr val="2B4B82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2108835" y="2565400"/>
                <a:ext cx="1851660" cy="7721600"/>
              </a:xfrm>
              <a:custGeom>
                <a:avLst/>
                <a:gdLst/>
                <a:ahLst/>
                <a:cxnLst/>
                <a:rect r="r" b="b" t="t" l="l"/>
                <a:pathLst>
                  <a:path h="7721600" w="1851660">
                    <a:moveTo>
                      <a:pt x="0" y="772160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7721600"/>
                    </a:lnTo>
                    <a:close/>
                  </a:path>
                </a:pathLst>
              </a:custGeom>
              <a:solidFill>
                <a:srgbClr val="2B4B82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4217670" y="1791303"/>
                <a:ext cx="1851660" cy="8495697"/>
              </a:xfrm>
              <a:custGeom>
                <a:avLst/>
                <a:gdLst/>
                <a:ahLst/>
                <a:cxnLst/>
                <a:rect r="r" b="b" t="t" l="l"/>
                <a:pathLst>
                  <a:path h="8495697" w="1851660">
                    <a:moveTo>
                      <a:pt x="0" y="8495697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8495697"/>
                    </a:lnTo>
                    <a:close/>
                  </a:path>
                </a:pathLst>
              </a:custGeom>
              <a:solidFill>
                <a:srgbClr val="2B4B82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6326505" y="1152223"/>
                <a:ext cx="1851660" cy="9134777"/>
              </a:xfrm>
              <a:custGeom>
                <a:avLst/>
                <a:gdLst/>
                <a:ahLst/>
                <a:cxnLst/>
                <a:rect r="r" b="b" t="t" l="l"/>
                <a:pathLst>
                  <a:path h="9134777" w="1851660">
                    <a:moveTo>
                      <a:pt x="0" y="9134777"/>
                    </a:moveTo>
                    <a:lnTo>
                      <a:pt x="0" y="148133"/>
                    </a:lnTo>
                    <a:cubicBezTo>
                      <a:pt x="0" y="108846"/>
                      <a:pt x="15607" y="71168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8"/>
                      <a:pt x="1851660" y="108846"/>
                      <a:pt x="1851660" y="148133"/>
                    </a:cubicBezTo>
                    <a:lnTo>
                      <a:pt x="1851660" y="9134777"/>
                    </a:lnTo>
                    <a:close/>
                  </a:path>
                </a:pathLst>
              </a:custGeom>
              <a:solidFill>
                <a:srgbClr val="2B4B82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8435340" y="234109"/>
                <a:ext cx="1851660" cy="10052891"/>
              </a:xfrm>
              <a:custGeom>
                <a:avLst/>
                <a:gdLst/>
                <a:ahLst/>
                <a:cxnLst/>
                <a:rect r="r" b="b" t="t" l="l"/>
                <a:pathLst>
                  <a:path h="10052891" w="1851660">
                    <a:moveTo>
                      <a:pt x="0" y="10052891"/>
                    </a:moveTo>
                    <a:lnTo>
                      <a:pt x="0" y="148132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8" y="15606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6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2"/>
                    </a:cubicBezTo>
                    <a:lnTo>
                      <a:pt x="1851660" y="10052891"/>
                    </a:lnTo>
                    <a:close/>
                  </a:path>
                </a:pathLst>
              </a:custGeom>
              <a:solidFill>
                <a:srgbClr val="2B4B82"/>
              </a:solidFill>
            </p:spPr>
          </p:sp>
        </p:grp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813277" y="0"/>
            <a:ext cx="6127828" cy="1023436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00015" y="175948"/>
            <a:ext cx="9476717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TOP 5 LEAST EXPENSIVE CITIES IN NCR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53778" y="9596718"/>
            <a:ext cx="209356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CITY</a:t>
            </a:r>
          </a:p>
        </p:txBody>
      </p:sp>
      <p:sp>
        <p:nvSpPr>
          <p:cNvPr name="TextBox 22" id="22"/>
          <p:cNvSpPr txBox="true"/>
          <p:nvPr/>
        </p:nvSpPr>
        <p:spPr>
          <a:xfrm rot="-5400000">
            <a:off x="2860099" y="4957762"/>
            <a:ext cx="209356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RENT PRICE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49970" y="0"/>
            <a:ext cx="6127828" cy="102343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4083239"/>
            <a:ext cx="1375176" cy="13751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37869" y="4175262"/>
            <a:ext cx="1299694" cy="128315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37605" y="4059219"/>
            <a:ext cx="1615233" cy="139919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0015" y="175948"/>
            <a:ext cx="9476717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TOP 5 LEAST EXPENSIVE CITIES IN NCR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0015" y="6009018"/>
            <a:ext cx="3537590" cy="45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NAVOTAS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Pateros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Pasig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Caloocan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Muntinlupa</a:t>
            </a:r>
          </a:p>
          <a:p>
            <a:pPr>
              <a:lnSpc>
                <a:spcPts val="611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629771" y="5953917"/>
            <a:ext cx="1023067" cy="45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2.00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1.00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1.80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1.41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F03A44"/>
                </a:solidFill>
                <a:latin typeface="Arimo Bold"/>
              </a:rPr>
              <a:t>2.76</a:t>
            </a:r>
          </a:p>
          <a:p>
            <a:pPr>
              <a:lnSpc>
                <a:spcPts val="611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114497" y="5953917"/>
            <a:ext cx="1023067" cy="45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1.00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1.00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F03A44"/>
                </a:solidFill>
                <a:latin typeface="Arimo Bold"/>
              </a:rPr>
              <a:t>2.84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1.10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1.59</a:t>
            </a:r>
          </a:p>
          <a:p>
            <a:pPr>
              <a:lnSpc>
                <a:spcPts val="611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568938" y="6009018"/>
            <a:ext cx="1587490" cy="459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Josefin Sans Bold Bold"/>
              </a:rPr>
              <a:t>40.00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12.50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33.53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2B4B82"/>
                </a:solidFill>
                <a:latin typeface="Arimo Bold"/>
              </a:rPr>
              <a:t>57.76</a:t>
            </a:r>
          </a:p>
          <a:p>
            <a:pPr>
              <a:lnSpc>
                <a:spcPts val="6111"/>
              </a:lnSpc>
            </a:pPr>
            <a:r>
              <a:rPr lang="en-US" sz="3595">
                <a:solidFill>
                  <a:srgbClr val="F03A44"/>
                </a:solidFill>
                <a:latin typeface="Arimo Bold"/>
              </a:rPr>
              <a:t>63.31</a:t>
            </a:r>
          </a:p>
          <a:p>
            <a:pPr>
              <a:lnSpc>
                <a:spcPts val="611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43951" y="240912"/>
            <a:ext cx="5748284" cy="980517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141939" y="420647"/>
            <a:ext cx="7814543" cy="6131835"/>
            <a:chOff x="0" y="0"/>
            <a:chExt cx="10419391" cy="817578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406310" y="7716935"/>
              <a:ext cx="212710" cy="45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776633" y="7716935"/>
              <a:ext cx="541897" cy="45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100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271062" y="7716935"/>
              <a:ext cx="622874" cy="45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200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815441" y="7716935"/>
              <a:ext cx="603950" cy="45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300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17844" y="426430"/>
              <a:ext cx="2125487" cy="45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Quezon City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81741" y="1985404"/>
              <a:ext cx="1261591" cy="45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Makati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2718" y="3544378"/>
              <a:ext cx="1240613" cy="45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Manila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103352"/>
              <a:ext cx="2343331" cy="45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Mandaluyong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47848" y="6662326"/>
              <a:ext cx="995483" cy="45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Pasig 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2512665" y="0"/>
              <a:ext cx="7604751" cy="7604751"/>
              <a:chOff x="0" y="0"/>
              <a:chExt cx="10287000" cy="10287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9710420" cy="1851660"/>
              </a:xfrm>
              <a:custGeom>
                <a:avLst/>
                <a:gdLst/>
                <a:ahLst/>
                <a:cxnLst/>
                <a:rect r="r" b="b" t="t" l="l"/>
                <a:pathLst>
                  <a:path h="1851660" w="9710420">
                    <a:moveTo>
                      <a:pt x="0" y="0"/>
                    </a:moveTo>
                    <a:lnTo>
                      <a:pt x="9562287" y="0"/>
                    </a:lnTo>
                    <a:cubicBezTo>
                      <a:pt x="9601574" y="0"/>
                      <a:pt x="9639252" y="15607"/>
                      <a:pt x="9667032" y="43387"/>
                    </a:cubicBezTo>
                    <a:cubicBezTo>
                      <a:pt x="9694813" y="71167"/>
                      <a:pt x="9710420" y="108846"/>
                      <a:pt x="9710420" y="148133"/>
                    </a:cubicBezTo>
                    <a:lnTo>
                      <a:pt x="9710420" y="1703527"/>
                    </a:lnTo>
                    <a:cubicBezTo>
                      <a:pt x="9710420" y="1742815"/>
                      <a:pt x="9694813" y="1780493"/>
                      <a:pt x="9667032" y="1808273"/>
                    </a:cubicBezTo>
                    <a:cubicBezTo>
                      <a:pt x="9639252" y="1836053"/>
                      <a:pt x="9601574" y="1851660"/>
                      <a:pt x="9562287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2108835"/>
                <a:ext cx="7653020" cy="1851660"/>
              </a:xfrm>
              <a:custGeom>
                <a:avLst/>
                <a:gdLst/>
                <a:ahLst/>
                <a:cxnLst/>
                <a:rect r="r" b="b" t="t" l="l"/>
                <a:pathLst>
                  <a:path h="1851660" w="7653020">
                    <a:moveTo>
                      <a:pt x="0" y="0"/>
                    </a:moveTo>
                    <a:lnTo>
                      <a:pt x="7504887" y="0"/>
                    </a:lnTo>
                    <a:cubicBezTo>
                      <a:pt x="7544174" y="0"/>
                      <a:pt x="7581852" y="15607"/>
                      <a:pt x="7609632" y="43387"/>
                    </a:cubicBezTo>
                    <a:cubicBezTo>
                      <a:pt x="7637413" y="71167"/>
                      <a:pt x="7653020" y="108846"/>
                      <a:pt x="7653020" y="148133"/>
                    </a:cubicBezTo>
                    <a:lnTo>
                      <a:pt x="7653020" y="1703527"/>
                    </a:lnTo>
                    <a:cubicBezTo>
                      <a:pt x="7653020" y="1742814"/>
                      <a:pt x="7637413" y="1780493"/>
                      <a:pt x="7609632" y="1808273"/>
                    </a:cubicBezTo>
                    <a:cubicBezTo>
                      <a:pt x="7581852" y="1836053"/>
                      <a:pt x="7544174" y="1851660"/>
                      <a:pt x="7504887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4217670"/>
                <a:ext cx="5355590" cy="1851660"/>
              </a:xfrm>
              <a:custGeom>
                <a:avLst/>
                <a:gdLst/>
                <a:ahLst/>
                <a:cxnLst/>
                <a:rect r="r" b="b" t="t" l="l"/>
                <a:pathLst>
                  <a:path h="1851660" w="5355590">
                    <a:moveTo>
                      <a:pt x="0" y="0"/>
                    </a:moveTo>
                    <a:lnTo>
                      <a:pt x="5207457" y="0"/>
                    </a:lnTo>
                    <a:cubicBezTo>
                      <a:pt x="5246744" y="0"/>
                      <a:pt x="5284423" y="15607"/>
                      <a:pt x="5312203" y="43387"/>
                    </a:cubicBezTo>
                    <a:cubicBezTo>
                      <a:pt x="5339983" y="71167"/>
                      <a:pt x="5355590" y="108846"/>
                      <a:pt x="5355590" y="148133"/>
                    </a:cubicBezTo>
                    <a:lnTo>
                      <a:pt x="5355590" y="1703527"/>
                    </a:lnTo>
                    <a:cubicBezTo>
                      <a:pt x="5355590" y="1742814"/>
                      <a:pt x="5339983" y="1780493"/>
                      <a:pt x="5312203" y="1808273"/>
                    </a:cubicBezTo>
                    <a:cubicBezTo>
                      <a:pt x="5284423" y="1836053"/>
                      <a:pt x="5246744" y="1851660"/>
                      <a:pt x="5207457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6326505"/>
                <a:ext cx="3983990" cy="1851660"/>
              </a:xfrm>
              <a:custGeom>
                <a:avLst/>
                <a:gdLst/>
                <a:ahLst/>
                <a:cxnLst/>
                <a:rect r="r" b="b" t="t" l="l"/>
                <a:pathLst>
                  <a:path h="1851660" w="3983990">
                    <a:moveTo>
                      <a:pt x="0" y="0"/>
                    </a:moveTo>
                    <a:lnTo>
                      <a:pt x="3835857" y="0"/>
                    </a:lnTo>
                    <a:cubicBezTo>
                      <a:pt x="3875144" y="0"/>
                      <a:pt x="3912823" y="15607"/>
                      <a:pt x="3940603" y="43387"/>
                    </a:cubicBezTo>
                    <a:cubicBezTo>
                      <a:pt x="3968383" y="71167"/>
                      <a:pt x="3983990" y="108846"/>
                      <a:pt x="3983990" y="148133"/>
                    </a:cubicBezTo>
                    <a:lnTo>
                      <a:pt x="3983990" y="1703527"/>
                    </a:lnTo>
                    <a:cubicBezTo>
                      <a:pt x="3983990" y="1742815"/>
                      <a:pt x="3968383" y="1780492"/>
                      <a:pt x="3940603" y="1808273"/>
                    </a:cubicBezTo>
                    <a:cubicBezTo>
                      <a:pt x="3912823" y="1836053"/>
                      <a:pt x="3875144" y="1851660"/>
                      <a:pt x="3835857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8435340"/>
                <a:ext cx="2921000" cy="1851660"/>
              </a:xfrm>
              <a:custGeom>
                <a:avLst/>
                <a:gdLst/>
                <a:ahLst/>
                <a:cxnLst/>
                <a:rect r="r" b="b" t="t" l="l"/>
                <a:pathLst>
                  <a:path h="1851660" w="2921000">
                    <a:moveTo>
                      <a:pt x="0" y="0"/>
                    </a:moveTo>
                    <a:lnTo>
                      <a:pt x="2772867" y="0"/>
                    </a:lnTo>
                    <a:cubicBezTo>
                      <a:pt x="2812155" y="0"/>
                      <a:pt x="2849833" y="15607"/>
                      <a:pt x="2877613" y="43387"/>
                    </a:cubicBezTo>
                    <a:cubicBezTo>
                      <a:pt x="2905393" y="71168"/>
                      <a:pt x="2921000" y="108845"/>
                      <a:pt x="2921000" y="148133"/>
                    </a:cubicBezTo>
                    <a:lnTo>
                      <a:pt x="2921000" y="1703527"/>
                    </a:lnTo>
                    <a:cubicBezTo>
                      <a:pt x="2921000" y="1742815"/>
                      <a:pt x="2905393" y="1780492"/>
                      <a:pt x="2877613" y="1808273"/>
                    </a:cubicBezTo>
                    <a:cubicBezTo>
                      <a:pt x="2849833" y="1836053"/>
                      <a:pt x="2812155" y="1851660"/>
                      <a:pt x="2772867" y="1851660"/>
                    </a:cubicBezTo>
                    <a:lnTo>
                      <a:pt x="0" y="1851660"/>
                    </a:lnTo>
                    <a:close/>
                  </a:path>
                </a:pathLst>
              </a:custGeom>
              <a:solidFill>
                <a:srgbClr val="F5DB3A"/>
              </a:solidFill>
            </p:spPr>
          </p:sp>
        </p:grpSp>
      </p:grpSp>
      <p:sp>
        <p:nvSpPr>
          <p:cNvPr name="TextBox 19" id="19"/>
          <p:cNvSpPr txBox="true"/>
          <p:nvPr/>
        </p:nvSpPr>
        <p:spPr>
          <a:xfrm rot="0">
            <a:off x="7254889" y="7672347"/>
            <a:ext cx="11033111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THE PROPERTIES FOR RENT ARE CONCENTRATED IN THESE CITIES: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QC, MAKATI, MANILA, MANDA &amp; PASIG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61994" y="6932035"/>
            <a:ext cx="61999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NUMBER OF PROPERTY LISTINGS</a:t>
            </a:r>
          </a:p>
        </p:txBody>
      </p:sp>
      <p:sp>
        <p:nvSpPr>
          <p:cNvPr name="TextBox 21" id="21"/>
          <p:cNvSpPr txBox="true"/>
          <p:nvPr/>
        </p:nvSpPr>
        <p:spPr>
          <a:xfrm rot="-5400000">
            <a:off x="4730483" y="3339846"/>
            <a:ext cx="61999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CITY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5126" y="856048"/>
            <a:ext cx="7537729" cy="7432809"/>
            <a:chOff x="0" y="0"/>
            <a:chExt cx="10050305" cy="991041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060762" y="9457943"/>
              <a:ext cx="1741210" cy="45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Apartment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525843" y="9457943"/>
              <a:ext cx="1537566" cy="45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Bedspace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632606" y="9457943"/>
              <a:ext cx="2050558" cy="45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Studio Room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503563" y="9457943"/>
              <a:ext cx="1035161" cy="45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Condo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412" y="-57150"/>
              <a:ext cx="725460" cy="45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600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235" y="2992217"/>
              <a:ext cx="722636" cy="45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400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41583"/>
              <a:ext cx="732872" cy="45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200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10112" y="9090950"/>
              <a:ext cx="322760" cy="45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Josefin Sans Bold"/>
                </a:rPr>
                <a:t>0 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902205" y="197659"/>
              <a:ext cx="9148100" cy="9148100"/>
              <a:chOff x="0" y="0"/>
              <a:chExt cx="10287000" cy="10287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1622425"/>
                <a:ext cx="2314575" cy="8664575"/>
              </a:xfrm>
              <a:custGeom>
                <a:avLst/>
                <a:gdLst/>
                <a:ahLst/>
                <a:cxnLst/>
                <a:rect r="r" b="b" t="t" l="l"/>
                <a:pathLst>
                  <a:path h="8664575" w="2314575">
                    <a:moveTo>
                      <a:pt x="0" y="8664575"/>
                    </a:moveTo>
                    <a:lnTo>
                      <a:pt x="0" y="185166"/>
                    </a:lnTo>
                    <a:cubicBezTo>
                      <a:pt x="0" y="136057"/>
                      <a:pt x="19508" y="88959"/>
                      <a:pt x="54234" y="54234"/>
                    </a:cubicBezTo>
                    <a:cubicBezTo>
                      <a:pt x="88959" y="19508"/>
                      <a:pt x="136057" y="0"/>
                      <a:pt x="185166" y="0"/>
                    </a:cubicBezTo>
                    <a:lnTo>
                      <a:pt x="2129409" y="0"/>
                    </a:lnTo>
                    <a:cubicBezTo>
                      <a:pt x="2178518" y="0"/>
                      <a:pt x="2225616" y="19508"/>
                      <a:pt x="2260341" y="54234"/>
                    </a:cubicBezTo>
                    <a:cubicBezTo>
                      <a:pt x="2295067" y="88959"/>
                      <a:pt x="2314575" y="136057"/>
                      <a:pt x="2314575" y="185166"/>
                    </a:cubicBezTo>
                    <a:lnTo>
                      <a:pt x="2314575" y="866457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2657475" y="5394325"/>
                <a:ext cx="2314575" cy="4892675"/>
              </a:xfrm>
              <a:custGeom>
                <a:avLst/>
                <a:gdLst/>
                <a:ahLst/>
                <a:cxnLst/>
                <a:rect r="r" b="b" t="t" l="l"/>
                <a:pathLst>
                  <a:path h="4892675" w="2314575">
                    <a:moveTo>
                      <a:pt x="0" y="4892675"/>
                    </a:moveTo>
                    <a:lnTo>
                      <a:pt x="0" y="185166"/>
                    </a:lnTo>
                    <a:cubicBezTo>
                      <a:pt x="0" y="82902"/>
                      <a:pt x="82902" y="0"/>
                      <a:pt x="185166" y="0"/>
                    </a:cubicBezTo>
                    <a:lnTo>
                      <a:pt x="2129409" y="0"/>
                    </a:lnTo>
                    <a:cubicBezTo>
                      <a:pt x="2231673" y="0"/>
                      <a:pt x="2314575" y="82902"/>
                      <a:pt x="2314575" y="185166"/>
                    </a:cubicBezTo>
                    <a:lnTo>
                      <a:pt x="2314575" y="489267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5314950" y="5891530"/>
                <a:ext cx="2314575" cy="4395470"/>
              </a:xfrm>
              <a:custGeom>
                <a:avLst/>
                <a:gdLst/>
                <a:ahLst/>
                <a:cxnLst/>
                <a:rect r="r" b="b" t="t" l="l"/>
                <a:pathLst>
                  <a:path h="4395470" w="2314575">
                    <a:moveTo>
                      <a:pt x="0" y="4395470"/>
                    </a:moveTo>
                    <a:lnTo>
                      <a:pt x="0" y="185166"/>
                    </a:lnTo>
                    <a:cubicBezTo>
                      <a:pt x="0" y="136057"/>
                      <a:pt x="19508" y="88959"/>
                      <a:pt x="54234" y="54234"/>
                    </a:cubicBezTo>
                    <a:cubicBezTo>
                      <a:pt x="88959" y="19508"/>
                      <a:pt x="136057" y="0"/>
                      <a:pt x="185166" y="0"/>
                    </a:cubicBezTo>
                    <a:lnTo>
                      <a:pt x="2129409" y="0"/>
                    </a:lnTo>
                    <a:cubicBezTo>
                      <a:pt x="2178518" y="0"/>
                      <a:pt x="2225616" y="19508"/>
                      <a:pt x="2260341" y="54234"/>
                    </a:cubicBezTo>
                    <a:cubicBezTo>
                      <a:pt x="2295067" y="88959"/>
                      <a:pt x="2314575" y="136057"/>
                      <a:pt x="2314575" y="185166"/>
                    </a:cubicBezTo>
                    <a:lnTo>
                      <a:pt x="2314575" y="439547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7972425" y="8926195"/>
                <a:ext cx="2314575" cy="1360805"/>
              </a:xfrm>
              <a:custGeom>
                <a:avLst/>
                <a:gdLst/>
                <a:ahLst/>
                <a:cxnLst/>
                <a:rect r="r" b="b" t="t" l="l"/>
                <a:pathLst>
                  <a:path h="1360805" w="2314575">
                    <a:moveTo>
                      <a:pt x="0" y="1360805"/>
                    </a:moveTo>
                    <a:lnTo>
                      <a:pt x="0" y="185166"/>
                    </a:lnTo>
                    <a:cubicBezTo>
                      <a:pt x="0" y="136057"/>
                      <a:pt x="19508" y="88959"/>
                      <a:pt x="54234" y="54234"/>
                    </a:cubicBezTo>
                    <a:cubicBezTo>
                      <a:pt x="88959" y="19508"/>
                      <a:pt x="136057" y="0"/>
                      <a:pt x="185166" y="0"/>
                    </a:cubicBezTo>
                    <a:lnTo>
                      <a:pt x="2129409" y="0"/>
                    </a:lnTo>
                    <a:cubicBezTo>
                      <a:pt x="2178518" y="0"/>
                      <a:pt x="2225616" y="19508"/>
                      <a:pt x="2260341" y="54234"/>
                    </a:cubicBezTo>
                    <a:cubicBezTo>
                      <a:pt x="2295067" y="88959"/>
                      <a:pt x="2314575" y="136057"/>
                      <a:pt x="2314575" y="185166"/>
                    </a:cubicBezTo>
                    <a:lnTo>
                      <a:pt x="2314575" y="136080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1303" y="4394783"/>
            <a:ext cx="5917997" cy="4863517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939062" y="1019175"/>
            <a:ext cx="8465896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THE PROPERTY TYPES ARE MOSTLY COMPOSED OF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APARTMENT, BEDSPACE, ROOM,</a:t>
            </a:r>
          </a:p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AND CONDOMINIUM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-1761476" y="4635300"/>
            <a:ext cx="61999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NUMBER OF PROPERTY LISTINGS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64041" y="8588812"/>
            <a:ext cx="61999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PROPERTY TYPE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13675508" y="3376079"/>
            <a:ext cx="3488381" cy="63569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9451978" y="3376079"/>
            <a:ext cx="3504273" cy="63569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24111" y="3376079"/>
            <a:ext cx="3647305" cy="635695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5490673" y="3376079"/>
            <a:ext cx="3242049" cy="63569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00689"/>
            <a:ext cx="1671376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APARTMENT TYPE LISTINGS ARE PLENTY IN QUEZON CITY, MAKATI AND MANILA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13675508" y="3376079"/>
            <a:ext cx="3488381" cy="63569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9451978" y="3376079"/>
            <a:ext cx="3504273" cy="63569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1124111" y="3376079"/>
            <a:ext cx="3647305" cy="635695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490673" y="3376079"/>
            <a:ext cx="3242049" cy="63569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00689"/>
            <a:ext cx="1671376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BEDSPACE TYPE LISTINGS ARE SCATTERED IN LARGER PARTS OF THE METRO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13675508" y="3376079"/>
            <a:ext cx="3488381" cy="63569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451978" y="3376079"/>
            <a:ext cx="3504273" cy="63569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1124111" y="3376079"/>
            <a:ext cx="3647305" cy="635695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5490673" y="3376079"/>
            <a:ext cx="3242049" cy="63569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00689"/>
            <a:ext cx="1671376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STUDIO TYPE LISTINGS ARE PLENTY IN QUEZON CITY ALONE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75508" y="3376079"/>
            <a:ext cx="3488381" cy="63569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9451978" y="3376079"/>
            <a:ext cx="3504273" cy="63569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1124111" y="3376079"/>
            <a:ext cx="3647305" cy="635695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30000"/>
          </a:blip>
          <a:srcRect l="0" t="0" r="0" b="0"/>
          <a:stretch>
            <a:fillRect/>
          </a:stretch>
        </p:blipFill>
        <p:spPr>
          <a:xfrm flipH="false" flipV="false" rot="0">
            <a:off x="5490673" y="3376079"/>
            <a:ext cx="3242049" cy="63569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800689"/>
            <a:ext cx="1671376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LASTLY, CONDOMINIUM TYPE LISTINGS ARE PLENTY IN MAKATI CITY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5533" y="4877137"/>
            <a:ext cx="14702767" cy="176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4"/>
              </a:lnSpc>
            </a:pPr>
            <a:r>
              <a:rPr lang="en-US" spc="348" sz="2899">
                <a:solidFill>
                  <a:srgbClr val="EFEFEF"/>
                </a:solidFill>
                <a:latin typeface="Josefin Sans Regular"/>
              </a:rPr>
              <a:t>PROVIDE RENTERS KNOWLEDGE ON THE PROPERTY PRICES BASED ON THEIR CHOSEN LOCATION, PROPERTY TYPE, AND PRICE.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2462" y="127609"/>
            <a:ext cx="13963552" cy="408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6"/>
              </a:lnSpc>
            </a:pPr>
            <a:r>
              <a:rPr lang="en-US" sz="23533">
                <a:solidFill>
                  <a:srgbClr val="FFFFFF"/>
                </a:solidFill>
                <a:latin typeface="TC Chaddlewood"/>
              </a:rPr>
              <a:t>BUSINESS PROBLEM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4754" y="1692195"/>
            <a:ext cx="8359196" cy="6902610"/>
            <a:chOff x="0" y="0"/>
            <a:chExt cx="11145595" cy="92034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914321" y="8754639"/>
              <a:ext cx="212659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0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313425" y="8754639"/>
              <a:ext cx="867623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2,500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032434" y="8754639"/>
              <a:ext cx="882777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5,000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780170" y="8754639"/>
              <a:ext cx="840478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7,500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408753" y="8754639"/>
              <a:ext cx="1036485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10,000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161567" y="8754639"/>
              <a:ext cx="984028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12,500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03500" y="722972"/>
              <a:ext cx="1647817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Bedspace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06088" y="2953145"/>
              <a:ext cx="1145229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Condo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29987" y="5183319"/>
              <a:ext cx="1021330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Room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413493"/>
              <a:ext cx="1851317" cy="448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Josefin Sans Bold"/>
                </a:rPr>
                <a:t>Apartment </a:t>
              </a:r>
            </a:p>
          </p:txBody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2020651" y="0"/>
              <a:ext cx="8632930" cy="8632930"/>
              <a:chOff x="0" y="0"/>
              <a:chExt cx="10287000" cy="10287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3032134" cy="2314575"/>
              </a:xfrm>
              <a:custGeom>
                <a:avLst/>
                <a:gdLst/>
                <a:ahLst/>
                <a:cxnLst/>
                <a:rect r="r" b="b" t="t" l="l"/>
                <a:pathLst>
                  <a:path h="2314575" w="3032134">
                    <a:moveTo>
                      <a:pt x="0" y="0"/>
                    </a:moveTo>
                    <a:lnTo>
                      <a:pt x="2846968" y="0"/>
                    </a:lnTo>
                    <a:lnTo>
                      <a:pt x="2846968" y="0"/>
                    </a:lnTo>
                    <a:cubicBezTo>
                      <a:pt x="2896077" y="0"/>
                      <a:pt x="2943175" y="19508"/>
                      <a:pt x="2977900" y="54234"/>
                    </a:cubicBezTo>
                    <a:cubicBezTo>
                      <a:pt x="3012626" y="88959"/>
                      <a:pt x="3032134" y="136057"/>
                      <a:pt x="3032134" y="185166"/>
                    </a:cubicBezTo>
                    <a:lnTo>
                      <a:pt x="3032134" y="2129409"/>
                    </a:lnTo>
                    <a:cubicBezTo>
                      <a:pt x="3032134" y="2178518"/>
                      <a:pt x="3012626" y="2225616"/>
                      <a:pt x="2977900" y="2260341"/>
                    </a:cubicBezTo>
                    <a:cubicBezTo>
                      <a:pt x="2943175" y="2295067"/>
                      <a:pt x="2896077" y="2314575"/>
                      <a:pt x="2846968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2B4B82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2657475"/>
                <a:ext cx="6816584" cy="2314575"/>
              </a:xfrm>
              <a:custGeom>
                <a:avLst/>
                <a:gdLst/>
                <a:ahLst/>
                <a:cxnLst/>
                <a:rect r="r" b="b" t="t" l="l"/>
                <a:pathLst>
                  <a:path h="2314575" w="6816584">
                    <a:moveTo>
                      <a:pt x="0" y="0"/>
                    </a:moveTo>
                    <a:lnTo>
                      <a:pt x="6631418" y="0"/>
                    </a:lnTo>
                    <a:cubicBezTo>
                      <a:pt x="6680527" y="0"/>
                      <a:pt x="6727624" y="19508"/>
                      <a:pt x="6762350" y="54234"/>
                    </a:cubicBezTo>
                    <a:cubicBezTo>
                      <a:pt x="6797075" y="88959"/>
                      <a:pt x="6816584" y="136057"/>
                      <a:pt x="6816584" y="185166"/>
                    </a:cubicBezTo>
                    <a:lnTo>
                      <a:pt x="6816584" y="2129409"/>
                    </a:lnTo>
                    <a:cubicBezTo>
                      <a:pt x="6816584" y="2178518"/>
                      <a:pt x="6797075" y="2225616"/>
                      <a:pt x="6762350" y="2260341"/>
                    </a:cubicBezTo>
                    <a:cubicBezTo>
                      <a:pt x="6727624" y="2295067"/>
                      <a:pt x="6680527" y="2314575"/>
                      <a:pt x="6631418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2B4B82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5314950"/>
                <a:ext cx="7037653" cy="2314575"/>
              </a:xfrm>
              <a:custGeom>
                <a:avLst/>
                <a:gdLst/>
                <a:ahLst/>
                <a:cxnLst/>
                <a:rect r="r" b="b" t="t" l="l"/>
                <a:pathLst>
                  <a:path h="2314575" w="7037653">
                    <a:moveTo>
                      <a:pt x="0" y="0"/>
                    </a:moveTo>
                    <a:lnTo>
                      <a:pt x="6852486" y="0"/>
                    </a:lnTo>
                    <a:cubicBezTo>
                      <a:pt x="6901596" y="0"/>
                      <a:pt x="6948693" y="19508"/>
                      <a:pt x="6983419" y="54234"/>
                    </a:cubicBezTo>
                    <a:cubicBezTo>
                      <a:pt x="7018144" y="88959"/>
                      <a:pt x="7037653" y="136057"/>
                      <a:pt x="7037653" y="185166"/>
                    </a:cubicBezTo>
                    <a:lnTo>
                      <a:pt x="7037653" y="2129409"/>
                    </a:lnTo>
                    <a:cubicBezTo>
                      <a:pt x="7037653" y="2178518"/>
                      <a:pt x="7018144" y="2225616"/>
                      <a:pt x="6983419" y="2260341"/>
                    </a:cubicBezTo>
                    <a:cubicBezTo>
                      <a:pt x="6948694" y="2295067"/>
                      <a:pt x="6901596" y="2314575"/>
                      <a:pt x="6852486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2B4B82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7972425"/>
                <a:ext cx="10015643" cy="2314575"/>
              </a:xfrm>
              <a:custGeom>
                <a:avLst/>
                <a:gdLst/>
                <a:ahLst/>
                <a:cxnLst/>
                <a:rect r="r" b="b" t="t" l="l"/>
                <a:pathLst>
                  <a:path h="2314575" w="10015643">
                    <a:moveTo>
                      <a:pt x="0" y="0"/>
                    </a:moveTo>
                    <a:lnTo>
                      <a:pt x="9830477" y="0"/>
                    </a:lnTo>
                    <a:cubicBezTo>
                      <a:pt x="9879586" y="0"/>
                      <a:pt x="9926684" y="19508"/>
                      <a:pt x="9961409" y="54234"/>
                    </a:cubicBezTo>
                    <a:cubicBezTo>
                      <a:pt x="9996135" y="88959"/>
                      <a:pt x="10015643" y="136057"/>
                      <a:pt x="10015643" y="185166"/>
                    </a:cubicBezTo>
                    <a:lnTo>
                      <a:pt x="10015643" y="2129409"/>
                    </a:lnTo>
                    <a:cubicBezTo>
                      <a:pt x="10015643" y="2178518"/>
                      <a:pt x="9996135" y="2225616"/>
                      <a:pt x="9961409" y="2260341"/>
                    </a:cubicBezTo>
                    <a:cubicBezTo>
                      <a:pt x="9926684" y="2295067"/>
                      <a:pt x="9879586" y="2314575"/>
                      <a:pt x="9830477" y="2314575"/>
                    </a:cubicBezTo>
                    <a:lnTo>
                      <a:pt x="0" y="2314575"/>
                    </a:lnTo>
                    <a:close/>
                  </a:path>
                </a:pathLst>
              </a:custGeom>
              <a:solidFill>
                <a:srgbClr val="2B4B82"/>
              </a:solidFill>
            </p:spPr>
          </p:sp>
        </p:grp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36714" y="5368894"/>
            <a:ext cx="4753719" cy="3889406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944100" y="8886825"/>
            <a:ext cx="61999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RENT PRICE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-2256988" y="4606408"/>
            <a:ext cx="6199900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Josefin Sans Bold Bold"/>
              </a:rPr>
              <a:t>PROPERTY TYPES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76722" y="1364681"/>
            <a:ext cx="963611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THE PRICE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81066"/>
            <a:ext cx="5748675" cy="4183558"/>
            <a:chOff x="0" y="0"/>
            <a:chExt cx="2629898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29898" cy="1913890"/>
            </a:xfrm>
            <a:custGeom>
              <a:avLst/>
              <a:gdLst/>
              <a:ahLst/>
              <a:cxnLst/>
              <a:rect r="r" b="b" t="t" l="l"/>
              <a:pathLst>
                <a:path h="1913890" w="2629898">
                  <a:moveTo>
                    <a:pt x="0" y="0"/>
                  </a:moveTo>
                  <a:lnTo>
                    <a:pt x="2629898" y="0"/>
                  </a:lnTo>
                  <a:lnTo>
                    <a:pt x="262989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0988" y="3869216"/>
            <a:ext cx="4513118" cy="326730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686079" y="2203131"/>
            <a:ext cx="8119746" cy="7349202"/>
            <a:chOff x="0" y="0"/>
            <a:chExt cx="2629898" cy="238032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629898" cy="2380327"/>
            </a:xfrm>
            <a:custGeom>
              <a:avLst/>
              <a:gdLst/>
              <a:ahLst/>
              <a:cxnLst/>
              <a:rect r="r" b="b" t="t" l="l"/>
              <a:pathLst>
                <a:path h="2380327" w="2629898">
                  <a:moveTo>
                    <a:pt x="0" y="0"/>
                  </a:moveTo>
                  <a:lnTo>
                    <a:pt x="2629898" y="0"/>
                  </a:lnTo>
                  <a:lnTo>
                    <a:pt x="2629898" y="2380327"/>
                  </a:lnTo>
                  <a:lnTo>
                    <a:pt x="0" y="2380327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077394" y="2460180"/>
            <a:ext cx="7337116" cy="683510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835697" y="7725339"/>
            <a:ext cx="2134682" cy="119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  <a:spcBef>
                <a:spcPct val="0"/>
              </a:spcBef>
            </a:pPr>
            <a:r>
              <a:rPr lang="en-US" sz="6942">
                <a:solidFill>
                  <a:srgbClr val="F9B5C1"/>
                </a:solidFill>
                <a:latin typeface="Josefin Sans Bold Bold"/>
              </a:rPr>
              <a:t>K=3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0988" y="226429"/>
            <a:ext cx="15334837" cy="150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4329">
                <a:solidFill>
                  <a:srgbClr val="F9B5C1"/>
                </a:solidFill>
                <a:latin typeface="Josefin Sans Bold Bold"/>
              </a:rPr>
              <a:t>THE CLUSTERS SHOW THAT THE FLOOR AREA AND PRICE ARE NOT DIRECTLY CORRELATED.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4412" y="2033899"/>
            <a:ext cx="8119746" cy="7349202"/>
            <a:chOff x="0" y="0"/>
            <a:chExt cx="2629898" cy="23803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29898" cy="2380327"/>
            </a:xfrm>
            <a:custGeom>
              <a:avLst/>
              <a:gdLst/>
              <a:ahLst/>
              <a:cxnLst/>
              <a:rect r="r" b="b" t="t" l="l"/>
              <a:pathLst>
                <a:path h="2380327" w="2629898">
                  <a:moveTo>
                    <a:pt x="0" y="0"/>
                  </a:moveTo>
                  <a:lnTo>
                    <a:pt x="2629898" y="0"/>
                  </a:lnTo>
                  <a:lnTo>
                    <a:pt x="2629898" y="2380327"/>
                  </a:lnTo>
                  <a:lnTo>
                    <a:pt x="0" y="2380327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135727" y="2290949"/>
            <a:ext cx="7337116" cy="68351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2033899"/>
            <a:ext cx="14098404" cy="279404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993043" y="930560"/>
            <a:ext cx="7622485" cy="69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3978">
                <a:solidFill>
                  <a:srgbClr val="EFEFEF"/>
                </a:solidFill>
                <a:latin typeface="Josefin Sans Bold Bold"/>
              </a:rPr>
              <a:t>614 LOW RANGE PROPERTIES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9665" y="431008"/>
            <a:ext cx="4795794" cy="160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4"/>
              </a:lnSpc>
              <a:spcBef>
                <a:spcPct val="0"/>
              </a:spcBef>
            </a:pPr>
            <a:r>
              <a:rPr lang="en-US" sz="9296">
                <a:solidFill>
                  <a:srgbClr val="F9B5C1"/>
                </a:solidFill>
                <a:latin typeface="Josefin Sans Bold Bold"/>
              </a:rPr>
              <a:t>₱ 4300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9665" y="1703235"/>
            <a:ext cx="4914646" cy="58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sz="3378">
                <a:solidFill>
                  <a:srgbClr val="EFEFEF"/>
                </a:solidFill>
                <a:latin typeface="Josefin Sans Bold Bold"/>
              </a:rPr>
              <a:t>AVERAGE RENT PRICE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90563" y="2462707"/>
            <a:ext cx="7660168" cy="5915195"/>
            <a:chOff x="0" y="0"/>
            <a:chExt cx="10213557" cy="788692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589557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Valenzuela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90374" y="1846165"/>
              <a:ext cx="1199183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Navotas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10845" y="3730429"/>
              <a:ext cx="1278712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Marikina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19249" y="5614694"/>
              <a:ext cx="1370308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Las Pinas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6775" y="7498958"/>
              <a:ext cx="1282783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San Juan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424376" y="-38100"/>
              <a:ext cx="759085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6,300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424376" y="1846165"/>
              <a:ext cx="789181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6,000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424376" y="3730429"/>
              <a:ext cx="651932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5,166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424376" y="5614694"/>
              <a:ext cx="663127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5,108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424376" y="7498958"/>
              <a:ext cx="776387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5,000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738438" y="174934"/>
              <a:ext cx="7537058" cy="7537058"/>
              <a:chOff x="0" y="0"/>
              <a:chExt cx="10287000" cy="10287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822960" y="0"/>
                <a:ext cx="8641080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8641080">
                    <a:moveTo>
                      <a:pt x="0" y="0"/>
                    </a:moveTo>
                    <a:lnTo>
                      <a:pt x="8641080" y="0"/>
                    </a:lnTo>
                    <a:lnTo>
                      <a:pt x="8435340" y="2571750"/>
                    </a:lnTo>
                    <a:lnTo>
                      <a:pt x="205740" y="2571750"/>
                    </a:lnTo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1028700" y="2571750"/>
                <a:ext cx="8229600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8229600">
                    <a:moveTo>
                      <a:pt x="0" y="0"/>
                    </a:moveTo>
                    <a:lnTo>
                      <a:pt x="8229600" y="0"/>
                    </a:lnTo>
                    <a:lnTo>
                      <a:pt x="7657643" y="2571750"/>
                    </a:lnTo>
                    <a:lnTo>
                      <a:pt x="571957" y="2571750"/>
                    </a:lnTo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1600657" y="5143500"/>
                <a:ext cx="7085685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7085685">
                    <a:moveTo>
                      <a:pt x="0" y="0"/>
                    </a:moveTo>
                    <a:lnTo>
                      <a:pt x="7085686" y="0"/>
                    </a:lnTo>
                    <a:lnTo>
                      <a:pt x="7045909" y="2571750"/>
                    </a:lnTo>
                    <a:lnTo>
                      <a:pt x="39777" y="2571750"/>
                    </a:lnTo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1640434" y="7715250"/>
                <a:ext cx="7006132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7006132">
                    <a:moveTo>
                      <a:pt x="0" y="0"/>
                    </a:moveTo>
                    <a:lnTo>
                      <a:pt x="7006132" y="0"/>
                    </a:lnTo>
                    <a:lnTo>
                      <a:pt x="6932066" y="2571750"/>
                    </a:lnTo>
                    <a:lnTo>
                      <a:pt x="74066" y="2571750"/>
                    </a:lnTo>
                  </a:path>
                </a:pathLst>
              </a:custGeom>
              <a:solidFill>
                <a:srgbClr val="2F5F98"/>
              </a:solid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831137" y="8630260"/>
            <a:ext cx="8232850" cy="117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sz="3378">
                <a:solidFill>
                  <a:srgbClr val="EFEFEF"/>
                </a:solidFill>
                <a:latin typeface="Josefin Sans Bold Bold"/>
              </a:rPr>
              <a:t>TOP 5 MOST EXPENSIVE CITIES IN LOW RANGES CLUSTER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4412" y="2462707"/>
            <a:ext cx="8119746" cy="7349202"/>
            <a:chOff x="0" y="0"/>
            <a:chExt cx="2629898" cy="23803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29898" cy="2380327"/>
            </a:xfrm>
            <a:custGeom>
              <a:avLst/>
              <a:gdLst/>
              <a:ahLst/>
              <a:cxnLst/>
              <a:rect r="r" b="b" t="t" l="l"/>
              <a:pathLst>
                <a:path h="2380327" w="2629898">
                  <a:moveTo>
                    <a:pt x="0" y="0"/>
                  </a:moveTo>
                  <a:lnTo>
                    <a:pt x="2629898" y="0"/>
                  </a:lnTo>
                  <a:lnTo>
                    <a:pt x="2629898" y="2380327"/>
                  </a:lnTo>
                  <a:lnTo>
                    <a:pt x="0" y="2380327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135727" y="2719756"/>
            <a:ext cx="7337116" cy="68351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44412" y="5143500"/>
            <a:ext cx="11042938" cy="218851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744412" y="1232454"/>
            <a:ext cx="8119746" cy="69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3978">
                <a:solidFill>
                  <a:srgbClr val="EFEFEF"/>
                </a:solidFill>
                <a:latin typeface="Josefin Sans Bold Bold"/>
              </a:rPr>
              <a:t>442 MID RANGE PROPERTIES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9665" y="431008"/>
            <a:ext cx="4795794" cy="160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4"/>
              </a:lnSpc>
              <a:spcBef>
                <a:spcPct val="0"/>
              </a:spcBef>
            </a:pPr>
            <a:r>
              <a:rPr lang="en-US" sz="9296">
                <a:solidFill>
                  <a:srgbClr val="F9B5C1"/>
                </a:solidFill>
                <a:latin typeface="Josefin Sans Bold Bold"/>
              </a:rPr>
              <a:t>₱ 11000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9665" y="1703235"/>
            <a:ext cx="4914646" cy="58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sz="3378">
                <a:solidFill>
                  <a:srgbClr val="EFEFEF"/>
                </a:solidFill>
                <a:latin typeface="Josefin Sans Bold Bold"/>
              </a:rPr>
              <a:t>AVERAGE RENT PRICE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3714" y="2462707"/>
            <a:ext cx="7878690" cy="5915195"/>
            <a:chOff x="0" y="0"/>
            <a:chExt cx="10504920" cy="788692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924831" y="-38100"/>
              <a:ext cx="847192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Pasay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89240" y="1846165"/>
              <a:ext cx="1282783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San Juan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93311" y="3730429"/>
              <a:ext cx="1278712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Marikina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614694"/>
              <a:ext cx="1772023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Quezon City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0817" y="7498958"/>
              <a:ext cx="1561206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Paranaque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606842" y="-38100"/>
              <a:ext cx="750798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12,153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606842" y="1846165"/>
              <a:ext cx="898079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12,000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606842" y="3730429"/>
              <a:ext cx="757050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11,750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606842" y="5614694"/>
              <a:ext cx="726954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11,735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606842" y="7498958"/>
              <a:ext cx="769844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11,590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920903" y="174934"/>
              <a:ext cx="7537058" cy="7537058"/>
              <a:chOff x="0" y="0"/>
              <a:chExt cx="10287000" cy="10287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2784" y="0"/>
                <a:ext cx="10001433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10001433">
                    <a:moveTo>
                      <a:pt x="0" y="0"/>
                    </a:moveTo>
                    <a:lnTo>
                      <a:pt x="10001432" y="0"/>
                    </a:lnTo>
                    <a:lnTo>
                      <a:pt x="9938476" y="2571750"/>
                    </a:lnTo>
                    <a:lnTo>
                      <a:pt x="62956" y="2571750"/>
                    </a:lnTo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205740" y="2571750"/>
                <a:ext cx="9875520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9875520">
                    <a:moveTo>
                      <a:pt x="0" y="0"/>
                    </a:moveTo>
                    <a:lnTo>
                      <a:pt x="9875520" y="0"/>
                    </a:lnTo>
                    <a:lnTo>
                      <a:pt x="9772650" y="2571750"/>
                    </a:lnTo>
                    <a:lnTo>
                      <a:pt x="102870" y="2571750"/>
                    </a:lnTo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308610" y="5143500"/>
                <a:ext cx="9669780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9669780">
                    <a:moveTo>
                      <a:pt x="0" y="0"/>
                    </a:moveTo>
                    <a:lnTo>
                      <a:pt x="9669780" y="0"/>
                    </a:lnTo>
                    <a:lnTo>
                      <a:pt x="9663608" y="2571750"/>
                    </a:lnTo>
                    <a:lnTo>
                      <a:pt x="6172" y="2571750"/>
                    </a:lnTo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314782" y="7715250"/>
                <a:ext cx="9657435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9657435">
                    <a:moveTo>
                      <a:pt x="0" y="0"/>
                    </a:moveTo>
                    <a:lnTo>
                      <a:pt x="9657436" y="0"/>
                    </a:lnTo>
                    <a:lnTo>
                      <a:pt x="9597771" y="2571750"/>
                    </a:lnTo>
                    <a:lnTo>
                      <a:pt x="59665" y="2571750"/>
                    </a:lnTo>
                  </a:path>
                </a:pathLst>
              </a:custGeom>
              <a:solidFill>
                <a:srgbClr val="2F5F98"/>
              </a:solid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831137" y="8630260"/>
            <a:ext cx="8232850" cy="117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sz="3378">
                <a:solidFill>
                  <a:srgbClr val="EFEFEF"/>
                </a:solidFill>
                <a:latin typeface="Josefin Sans Bold Bold"/>
              </a:rPr>
              <a:t>TOP 5 MOST EXPENSIVE CITIES IN MID RANGE CLUSTER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59746" y="2288364"/>
            <a:ext cx="8119746" cy="7349202"/>
            <a:chOff x="0" y="0"/>
            <a:chExt cx="2629898" cy="23803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29898" cy="2380327"/>
            </a:xfrm>
            <a:custGeom>
              <a:avLst/>
              <a:gdLst/>
              <a:ahLst/>
              <a:cxnLst/>
              <a:rect r="r" b="b" t="t" l="l"/>
              <a:pathLst>
                <a:path h="2380327" w="2629898">
                  <a:moveTo>
                    <a:pt x="0" y="0"/>
                  </a:moveTo>
                  <a:lnTo>
                    <a:pt x="2629898" y="0"/>
                  </a:lnTo>
                  <a:lnTo>
                    <a:pt x="2629898" y="2380327"/>
                  </a:lnTo>
                  <a:lnTo>
                    <a:pt x="0" y="2380327"/>
                  </a:lnTo>
                  <a:close/>
                </a:path>
              </a:pathLst>
            </a:custGeom>
            <a:solidFill>
              <a:srgbClr val="FEFE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51061" y="2545413"/>
            <a:ext cx="7337116" cy="68351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51061" y="6778503"/>
            <a:ext cx="9728220" cy="192795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590876" y="1080399"/>
            <a:ext cx="8257485" cy="69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3978">
                <a:solidFill>
                  <a:srgbClr val="EFEFEF"/>
                </a:solidFill>
                <a:latin typeface="Josefin Sans Bold Bold"/>
              </a:rPr>
              <a:t>122 HIGH RANGE PROPERTIES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9665" y="431008"/>
            <a:ext cx="4795794" cy="160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4"/>
              </a:lnSpc>
              <a:spcBef>
                <a:spcPct val="0"/>
              </a:spcBef>
            </a:pPr>
            <a:r>
              <a:rPr lang="en-US" sz="9296">
                <a:solidFill>
                  <a:srgbClr val="F9B5C1"/>
                </a:solidFill>
                <a:latin typeface="Josefin Sans Bold Bold"/>
              </a:rPr>
              <a:t>₱ 24000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9665" y="1703235"/>
            <a:ext cx="4914646" cy="58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sz="3378">
                <a:solidFill>
                  <a:srgbClr val="EFEFEF"/>
                </a:solidFill>
                <a:latin typeface="Josefin Sans Bold Bold"/>
              </a:rPr>
              <a:t>AVERAGE RENT PRICE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3714" y="2462707"/>
            <a:ext cx="7892975" cy="5915195"/>
            <a:chOff x="0" y="0"/>
            <a:chExt cx="10523967" cy="788692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10817" y="-38100"/>
              <a:ext cx="1561206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Paranaque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93601" y="1846165"/>
              <a:ext cx="778422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Pasig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01715" y="3730429"/>
              <a:ext cx="1370308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Las Pinas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59521" y="5614694"/>
              <a:ext cx="1012501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Makati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498958"/>
              <a:ext cx="1772023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Quezon City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606842" y="-38100"/>
              <a:ext cx="851408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25,857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606842" y="1846165"/>
              <a:ext cx="917125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25,500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606842" y="3730429"/>
              <a:ext cx="840068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24,214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606842" y="5614694"/>
              <a:ext cx="905930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24,039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606842" y="7498958"/>
              <a:ext cx="916834" cy="387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61"/>
                </a:lnSpc>
              </a:pPr>
              <a:r>
                <a:rPr lang="en-US" sz="1758">
                  <a:solidFill>
                    <a:srgbClr val="FFFFFF"/>
                  </a:solidFill>
                  <a:latin typeface="Josefin Sans Bold"/>
                </a:rPr>
                <a:t>24,032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920903" y="174934"/>
              <a:ext cx="7537058" cy="7537058"/>
              <a:chOff x="0" y="0"/>
              <a:chExt cx="10287000" cy="10287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710317" y="0"/>
                <a:ext cx="8866366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8866366">
                    <a:moveTo>
                      <a:pt x="0" y="0"/>
                    </a:moveTo>
                    <a:lnTo>
                      <a:pt x="8866366" y="0"/>
                    </a:lnTo>
                    <a:lnTo>
                      <a:pt x="8805158" y="2571750"/>
                    </a:lnTo>
                    <a:lnTo>
                      <a:pt x="61208" y="2571750"/>
                    </a:lnTo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771525" y="2571750"/>
                <a:ext cx="8743950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8743950">
                    <a:moveTo>
                      <a:pt x="0" y="0"/>
                    </a:moveTo>
                    <a:lnTo>
                      <a:pt x="8743950" y="0"/>
                    </a:lnTo>
                    <a:lnTo>
                      <a:pt x="8523465" y="2571750"/>
                    </a:lnTo>
                    <a:lnTo>
                      <a:pt x="220485" y="2571750"/>
                    </a:lnTo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992010" y="5143500"/>
                <a:ext cx="8302980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8302980">
                    <a:moveTo>
                      <a:pt x="0" y="0"/>
                    </a:moveTo>
                    <a:lnTo>
                      <a:pt x="8302980" y="0"/>
                    </a:lnTo>
                    <a:lnTo>
                      <a:pt x="8272976" y="2571750"/>
                    </a:lnTo>
                    <a:lnTo>
                      <a:pt x="30003" y="2571750"/>
                    </a:lnTo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1022013" y="7715250"/>
                <a:ext cx="8242973" cy="2571750"/>
              </a:xfrm>
              <a:custGeom>
                <a:avLst/>
                <a:gdLst/>
                <a:ahLst/>
                <a:cxnLst/>
                <a:rect r="r" b="b" t="t" l="l"/>
                <a:pathLst>
                  <a:path h="2571750" w="8242973">
                    <a:moveTo>
                      <a:pt x="0" y="0"/>
                    </a:moveTo>
                    <a:lnTo>
                      <a:pt x="8242973" y="0"/>
                    </a:lnTo>
                    <a:lnTo>
                      <a:pt x="8241773" y="2571750"/>
                    </a:lnTo>
                    <a:lnTo>
                      <a:pt x="1201" y="2571750"/>
                    </a:lnTo>
                  </a:path>
                </a:pathLst>
              </a:custGeom>
              <a:solidFill>
                <a:srgbClr val="2F5F98"/>
              </a:solidFill>
            </p:spPr>
          </p:sp>
        </p:grpSp>
      </p:grpSp>
      <p:sp>
        <p:nvSpPr>
          <p:cNvPr name="TextBox 25" id="25"/>
          <p:cNvSpPr txBox="true"/>
          <p:nvPr/>
        </p:nvSpPr>
        <p:spPr>
          <a:xfrm rot="0">
            <a:off x="831137" y="8630260"/>
            <a:ext cx="8232850" cy="1179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  <a:spcBef>
                <a:spcPct val="0"/>
              </a:spcBef>
            </a:pPr>
            <a:r>
              <a:rPr lang="en-US" sz="3378">
                <a:solidFill>
                  <a:srgbClr val="EFEFEF"/>
                </a:solidFill>
                <a:latin typeface="Josefin Sans Bold Bold"/>
              </a:rPr>
              <a:t>TOP 5 MOST EXPENSIVE CITIES IN HIGH RANGE CLUSTER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1367" y="2028627"/>
            <a:ext cx="10655486" cy="37669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84186" y="1680742"/>
            <a:ext cx="6045620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476655" y="933450"/>
            <a:ext cx="8561504" cy="74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4329">
                <a:solidFill>
                  <a:srgbClr val="F9B5C1"/>
                </a:solidFill>
                <a:latin typeface="Josefin Sans Bold Bold"/>
              </a:rPr>
              <a:t>ML: REGRESSION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79110" y="6466417"/>
            <a:ext cx="12308004" cy="303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0"/>
              </a:lnSpc>
              <a:spcBef>
                <a:spcPct val="0"/>
              </a:spcBef>
            </a:pPr>
            <a:r>
              <a:rPr lang="en-US" sz="4329">
                <a:solidFill>
                  <a:srgbClr val="FEFEFE"/>
                </a:solidFill>
                <a:latin typeface="Josefin Sans Bold Bold"/>
              </a:rPr>
              <a:t>THE PRICE OF THE PROPERTY LISTING CAN BE PREDICTED WITH AN </a:t>
            </a:r>
            <a:r>
              <a:rPr lang="en-US" sz="4329">
                <a:solidFill>
                  <a:srgbClr val="F0ABC1"/>
                </a:solidFill>
                <a:latin typeface="Josefin Sans Bold Bold"/>
              </a:rPr>
              <a:t>R2=0.84</a:t>
            </a:r>
            <a:r>
              <a:rPr lang="en-US" sz="4329">
                <a:solidFill>
                  <a:srgbClr val="FEFEFE"/>
                </a:solidFill>
                <a:latin typeface="Josefin Sans Bold Bold"/>
              </a:rPr>
              <a:t> IF THE   NUMBER OF BEDROOMS, BATHROOM, AREA AND CITY LOCATION ARE GIVEN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27696" y="438096"/>
            <a:ext cx="4074171" cy="74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4329">
                <a:solidFill>
                  <a:srgbClr val="F9B5C1"/>
                </a:solidFill>
                <a:latin typeface="Josefin Sans Bold Bold"/>
              </a:rPr>
              <a:t>TAKEAWAYS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8875" y="1457379"/>
            <a:ext cx="14871813" cy="313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3247" indent="-321624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FEFEFE"/>
                </a:solidFill>
                <a:latin typeface="Josefin Sans Bold Bold"/>
              </a:rPr>
              <a:t>THE MAIN CONTRIBUTOR TO A PROPERTY LISTING'S RENT PRICE ARE ITS LOCATION AND PROPERTY TYPE,</a:t>
            </a:r>
          </a:p>
          <a:p>
            <a:pPr marL="643247" indent="-321624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FEFEFE"/>
                </a:solidFill>
                <a:latin typeface="Josefin Sans Bold Bold"/>
              </a:rPr>
              <a:t>FROM THE CLUSTERS MADE; LOW, MID AND HIGH RANGE, IT CAN BE CONCLUDED THAT THE AVERAGE RENT PRICE FOR THE NCR CITIES,</a:t>
            </a:r>
          </a:p>
          <a:p>
            <a:pPr marL="643247" indent="-321624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FEFEFE"/>
                </a:solidFill>
                <a:latin typeface="Josefin Sans Bold Bold"/>
              </a:rPr>
              <a:t>THE PRICE PREDICTION MODEL CAN BE IMPROVED IF MORE ROWS AND FEATURES SUCH AS AMENITIES CAN BE PROVIDED.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43740" y="5242929"/>
            <a:ext cx="11242083" cy="74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4329">
                <a:solidFill>
                  <a:srgbClr val="F9B5C1"/>
                </a:solidFill>
                <a:latin typeface="Josefin Sans Bold Bold"/>
              </a:rPr>
              <a:t>RECOMMENDATION FOR RENTERS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8093" y="6124051"/>
            <a:ext cx="14871813" cy="365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3247" indent="-321624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FEFEFE"/>
                </a:solidFill>
                <a:latin typeface="Josefin Sans Bold Bold"/>
              </a:rPr>
              <a:t>FOR RENTERS WHO PREFER TO HAVE MORE CHOICES, THE CITY WITH MOST NUMBER OF PROPERTY TYPES CAN BE DETERMINED,</a:t>
            </a:r>
          </a:p>
          <a:p>
            <a:pPr marL="643247" indent="-321624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FEFEFE"/>
                </a:solidFill>
                <a:latin typeface="Josefin Sans Bold Bold"/>
              </a:rPr>
              <a:t>CONSIDERING BUDGET OF THE RENTERS, THE RENTERS CAN START THE HUNT OF THEIR PROPERTY CHOICE WITH THE CITIES WITH,</a:t>
            </a:r>
          </a:p>
          <a:p>
            <a:pPr marL="643247" indent="-321624" lvl="1">
              <a:lnSpc>
                <a:spcPts val="4171"/>
              </a:lnSpc>
              <a:buFont typeface="Arial"/>
              <a:buChar char="•"/>
            </a:pPr>
            <a:r>
              <a:rPr lang="en-US" sz="2979">
                <a:solidFill>
                  <a:srgbClr val="FEFEFE"/>
                </a:solidFill>
                <a:latin typeface="Josefin Sans Bold Bold"/>
              </a:rPr>
              <a:t>BEDSPACES RENT PRICE ARE SIGNIFICANTLY LOWER THAN THE OTHER TYPES. TRADEOFFS SUCH AS PRIVACY SHOULD BE MADE CLEAR BY RENTERS.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1565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101967" y="0"/>
            <a:ext cx="18389967" cy="10287000"/>
            <a:chOff x="0" y="0"/>
            <a:chExt cx="4879917" cy="27297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879917" cy="2729733"/>
            </a:xfrm>
            <a:custGeom>
              <a:avLst/>
              <a:gdLst/>
              <a:ahLst/>
              <a:cxnLst/>
              <a:rect r="r" b="b" t="t" l="l"/>
              <a:pathLst>
                <a:path h="2729733" w="4879917">
                  <a:moveTo>
                    <a:pt x="0" y="0"/>
                  </a:moveTo>
                  <a:lnTo>
                    <a:pt x="4879917" y="0"/>
                  </a:lnTo>
                  <a:lnTo>
                    <a:pt x="4879917" y="2729733"/>
                  </a:lnTo>
                  <a:lnTo>
                    <a:pt x="0" y="2729733"/>
                  </a:lnTo>
                  <a:close/>
                </a:path>
              </a:pathLst>
            </a:custGeom>
            <a:solidFill>
              <a:srgbClr val="2B4B82">
                <a:alpha val="84706"/>
              </a:srgbClr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9459" y="1028700"/>
            <a:ext cx="13593704" cy="278360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301714" y="6880861"/>
            <a:ext cx="8924781" cy="237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79"/>
              </a:lnSpc>
            </a:pPr>
            <a:r>
              <a:rPr lang="en-US" sz="8999">
                <a:solidFill>
                  <a:srgbClr val="F5DB3A"/>
                </a:solidFill>
                <a:latin typeface="Josefin Sans Bold Bold"/>
              </a:rPr>
              <a:t>32 </a:t>
            </a:r>
            <a:r>
              <a:rPr lang="en-US" sz="8999">
                <a:solidFill>
                  <a:srgbClr val="E4E4E3"/>
                </a:solidFill>
                <a:latin typeface="Josefin Sans Bold Bold"/>
              </a:rPr>
              <a:t>WORKING DAYS LOST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9037882"/>
            <a:ext cx="2218778" cy="10085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75010" y="9347377"/>
            <a:ext cx="2034123" cy="6472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10143" y="9148118"/>
            <a:ext cx="1844407" cy="7880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59935" y="8309913"/>
            <a:ext cx="1628751" cy="165145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0633" y="8220659"/>
            <a:ext cx="1266368" cy="17407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4002" y="8349827"/>
            <a:ext cx="1740555" cy="164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24622" y="8451696"/>
            <a:ext cx="1849260" cy="150967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400634" y="1957239"/>
            <a:ext cx="1486732" cy="94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6"/>
              </a:lnSpc>
            </a:pPr>
            <a:r>
              <a:rPr lang="en-US" sz="5554">
                <a:solidFill>
                  <a:srgbClr val="FFFFFF"/>
                </a:solidFill>
                <a:latin typeface="Architects Daughter"/>
              </a:rPr>
              <a:t>vs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2462" y="127609"/>
            <a:ext cx="7740552" cy="408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6"/>
              </a:lnSpc>
            </a:pPr>
            <a:r>
              <a:rPr lang="en-US" sz="23533">
                <a:solidFill>
                  <a:srgbClr val="FFFFFF"/>
                </a:solidFill>
                <a:latin typeface="TC Chaddlewood"/>
              </a:rPr>
              <a:t>commuting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9292" y="127609"/>
            <a:ext cx="7740552" cy="408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6"/>
              </a:lnSpc>
            </a:pPr>
            <a:r>
              <a:rPr lang="en-US" sz="23533">
                <a:solidFill>
                  <a:srgbClr val="FFFFFF"/>
                </a:solidFill>
                <a:latin typeface="TC Chaddlewood"/>
              </a:rPr>
              <a:t>renting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381677"/>
            <a:ext cx="6749058" cy="3568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4785"/>
              </a:lnSpc>
              <a:buFont typeface="Arial"/>
              <a:buChar char="•"/>
            </a:pPr>
            <a:r>
              <a:rPr lang="en-US" spc="348" sz="2900">
                <a:solidFill>
                  <a:srgbClr val="FFFFFF"/>
                </a:solidFill>
                <a:latin typeface="Josefin Sans Regular"/>
              </a:rPr>
              <a:t>32 WORKING DAYS LOST TO TRAFFIC</a:t>
            </a:r>
          </a:p>
          <a:p>
            <a:pPr algn="just" marL="626111" indent="-313055" lvl="1">
              <a:lnSpc>
                <a:spcPts val="4785"/>
              </a:lnSpc>
              <a:buFont typeface="Arial"/>
              <a:buChar char="•"/>
            </a:pPr>
            <a:r>
              <a:rPr lang="en-US" spc="348" sz="2900">
                <a:solidFill>
                  <a:srgbClr val="FFFFFF"/>
                </a:solidFill>
                <a:latin typeface="Josefin Sans Regular"/>
              </a:rPr>
              <a:t>THE NEED TO WAKE UP EARLY RESULTING TO DROWSINESS AT WORK</a:t>
            </a:r>
          </a:p>
          <a:p>
            <a:pPr algn="just" marL="626110" indent="-313055" lvl="1">
              <a:lnSpc>
                <a:spcPts val="4784"/>
              </a:lnSpc>
              <a:buFont typeface="Arial"/>
              <a:buChar char="•"/>
            </a:pPr>
            <a:r>
              <a:rPr lang="en-US" spc="348" sz="2899">
                <a:solidFill>
                  <a:srgbClr val="FFFFFF"/>
                </a:solidFill>
                <a:latin typeface="Josefin Sans Regular"/>
              </a:rPr>
              <a:t>STRESSFUL OVERALL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76958" y="4381677"/>
            <a:ext cx="6749058" cy="1167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0" indent="-313055" lvl="1">
              <a:lnSpc>
                <a:spcPts val="4784"/>
              </a:lnSpc>
              <a:buFont typeface="Arial"/>
              <a:buChar char="•"/>
            </a:pPr>
            <a:r>
              <a:rPr lang="en-US" spc="348" sz="2899">
                <a:solidFill>
                  <a:srgbClr val="FFFFFF"/>
                </a:solidFill>
                <a:latin typeface="Josefin Sans Regular"/>
              </a:rPr>
              <a:t>HAVE TO PAY MONTHLY RENT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7487"/>
          <a:stretch>
            <a:fillRect/>
          </a:stretch>
        </p:blipFill>
        <p:spPr>
          <a:xfrm flipH="false" flipV="false" rot="0">
            <a:off x="1185450" y="3021198"/>
            <a:ext cx="15917099" cy="623710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185450" y="424648"/>
            <a:ext cx="16073850" cy="2275458"/>
            <a:chOff x="0" y="0"/>
            <a:chExt cx="21431799" cy="30339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21431799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 Bold"/>
                </a:rPr>
                <a:t>DATASET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30948"/>
              <a:ext cx="21431799" cy="1102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1356E"/>
                  </a:solidFill>
                  <a:latin typeface="Josefin Sans Regular"/>
                </a:rPr>
                <a:t>WEBSCRAPED HOUSE, APARTMENT, CONDOMINIUM LISTINGS IN METRO MANILA AREA USING BEAUTIFULSOUP.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80721"/>
            <a:ext cx="15524634" cy="6885558"/>
            <a:chOff x="0" y="0"/>
            <a:chExt cx="20699512" cy="918074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20699512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2B4B82"/>
                  </a:solidFill>
                  <a:latin typeface="Josefin Sans Bold Bold"/>
                </a:rPr>
                <a:t>METHODOLOGY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11898"/>
              <a:ext cx="20699512" cy="7268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42002" indent="-421001" lvl="1">
                <a:lnSpc>
                  <a:spcPts val="5459"/>
                </a:lnSpc>
                <a:buFont typeface="Arial"/>
                <a:buChar char="•"/>
              </a:pPr>
              <a:r>
                <a:rPr lang="en-US" sz="3899">
                  <a:solidFill>
                    <a:srgbClr val="2B4B82"/>
                  </a:solidFill>
                  <a:latin typeface="Josefin Sans Regular"/>
                </a:rPr>
                <a:t>DATA EXTRACTION FROM LAMUDI USING BS4</a:t>
              </a:r>
            </a:p>
            <a:p>
              <a:pPr marL="842002" indent="-421001" lvl="1">
                <a:lnSpc>
                  <a:spcPts val="5459"/>
                </a:lnSpc>
                <a:buFont typeface="Arial"/>
                <a:buChar char="•"/>
              </a:pPr>
              <a:r>
                <a:rPr lang="en-US" sz="3899">
                  <a:solidFill>
                    <a:srgbClr val="2B4B82"/>
                  </a:solidFill>
                  <a:latin typeface="Josefin Sans Regular"/>
                </a:rPr>
                <a:t>EXPLORATORY DATA ANALYSIS (EDA)</a:t>
              </a:r>
            </a:p>
            <a:p>
              <a:pPr marL="842002" indent="-421001" lvl="1">
                <a:lnSpc>
                  <a:spcPts val="5459"/>
                </a:lnSpc>
                <a:buFont typeface="Arial"/>
                <a:buChar char="•"/>
              </a:pPr>
              <a:r>
                <a:rPr lang="en-US" sz="3899">
                  <a:solidFill>
                    <a:srgbClr val="2B4B82"/>
                  </a:solidFill>
                  <a:latin typeface="Josefin Sans Regular"/>
                </a:rPr>
                <a:t>KMEANS CLUSTERING IN TERMS OF SIZE, LOCATION AND PRICE</a:t>
              </a:r>
            </a:p>
            <a:p>
              <a:pPr marL="842002" indent="-421001" lvl="1">
                <a:lnSpc>
                  <a:spcPts val="5459"/>
                </a:lnSpc>
                <a:buFont typeface="Arial"/>
                <a:buChar char="•"/>
              </a:pPr>
              <a:r>
                <a:rPr lang="en-US" sz="3899">
                  <a:solidFill>
                    <a:srgbClr val="2B4B82"/>
                  </a:solidFill>
                  <a:latin typeface="Josefin Sans Regular"/>
                </a:rPr>
                <a:t>PRICE PREDICTION OF PROPERTY LISTINGS IN DIFFERENT METRO MANILA CITIES USING REGRESSION</a:t>
              </a:r>
            </a:p>
            <a:p>
              <a:pPr marL="842002" indent="-421001" lvl="1">
                <a:lnSpc>
                  <a:spcPts val="5459"/>
                </a:lnSpc>
                <a:buFont typeface="Arial"/>
                <a:buChar char="•"/>
              </a:pPr>
              <a:r>
                <a:rPr lang="en-US" sz="3899">
                  <a:solidFill>
                    <a:srgbClr val="2B4B82"/>
                  </a:solidFill>
                  <a:latin typeface="Josefin Sans Regular"/>
                </a:rPr>
                <a:t>DATA VISUALIZATION USING GEOPANDAS AND CANVA CHARTS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963412"/>
            <a:ext cx="4597438" cy="284205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94246" y="-3759204"/>
            <a:ext cx="5357753" cy="55915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7662" y="2225372"/>
            <a:ext cx="7086670" cy="76347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535630">
            <a:off x="4657756" y="3471282"/>
            <a:ext cx="6165095" cy="25662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3410" y="431261"/>
            <a:ext cx="17241181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EFEFEF"/>
                </a:solidFill>
                <a:latin typeface="Josefin Sans Bold Bold"/>
              </a:rPr>
              <a:t>WE FOUND </a:t>
            </a:r>
            <a:r>
              <a:rPr lang="en-US" sz="4900">
                <a:solidFill>
                  <a:srgbClr val="F5DB3A"/>
                </a:solidFill>
                <a:latin typeface="Josefin Sans Bold Bold"/>
              </a:rPr>
              <a:t>137</a:t>
            </a:r>
            <a:r>
              <a:rPr lang="en-US" sz="4900">
                <a:solidFill>
                  <a:srgbClr val="EFEFEF"/>
                </a:solidFill>
                <a:latin typeface="Josefin Sans Bold Bold"/>
              </a:rPr>
              <a:t> OUTLIERS FROM A TOTAL OF 1315 PROPERTY LISTINGS IN METRO MANILA</a:t>
            </a:r>
          </a:p>
          <a:p>
            <a:pPr>
              <a:lnSpc>
                <a:spcPts val="86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562441" y="3012536"/>
            <a:ext cx="7202149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0"/>
              </a:lnSpc>
            </a:pPr>
            <a:r>
              <a:rPr lang="en-US" sz="5800">
                <a:solidFill>
                  <a:srgbClr val="EFEFEF"/>
                </a:solidFill>
                <a:latin typeface="Josefin Sans Bold Bold"/>
              </a:rPr>
              <a:t>THE AVERAGE RENT FOR THESE PROPERTIES 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62441" y="6038850"/>
            <a:ext cx="720214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98"/>
              </a:lnSpc>
            </a:pPr>
            <a:r>
              <a:rPr lang="en-US" sz="10582">
                <a:solidFill>
                  <a:srgbClr val="F5DB3A"/>
                </a:solidFill>
                <a:latin typeface="Josefin Sans Bold Bold"/>
              </a:rPr>
              <a:t>₱400,000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088" y="5143500"/>
            <a:ext cx="3127278" cy="27090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25239" y="5224713"/>
            <a:ext cx="2389388" cy="23589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65960" y="5029027"/>
            <a:ext cx="2750352" cy="275035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488317" y="2562801"/>
            <a:ext cx="132323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Josefin Sans Bold Bold"/>
              </a:rPr>
              <a:t>17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Josefin Sans Bold Bold"/>
              </a:rPr>
              <a:t>BED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74323" y="2562801"/>
            <a:ext cx="1739354" cy="174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3"/>
              </a:lnSpc>
            </a:pPr>
            <a:r>
              <a:rPr lang="en-US" sz="5002">
                <a:solidFill>
                  <a:srgbClr val="FFFFFF"/>
                </a:solidFill>
                <a:latin typeface="Josefin Sans Bold Bold"/>
              </a:rPr>
              <a:t>9 </a:t>
            </a:r>
          </a:p>
          <a:p>
            <a:pPr algn="ctr">
              <a:lnSpc>
                <a:spcPts val="7003"/>
              </a:lnSpc>
              <a:spcBef>
                <a:spcPct val="0"/>
              </a:spcBef>
            </a:pPr>
            <a:r>
              <a:rPr lang="en-US" sz="5002">
                <a:solidFill>
                  <a:srgbClr val="FFFFFF"/>
                </a:solidFill>
                <a:latin typeface="Josefin Sans Bold Bold"/>
              </a:rPr>
              <a:t>BATH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34023" y="2562801"/>
            <a:ext cx="208136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Josefin Sans Bold Bold"/>
              </a:rPr>
              <a:t>338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Josefin Sans Bold Bold"/>
              </a:rPr>
              <a:t>SPACE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9276" y="661987"/>
            <a:ext cx="1585192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EFEFEF"/>
                </a:solidFill>
                <a:latin typeface="Josefin Sans Bold Bold"/>
              </a:rPr>
              <a:t>AVERAGE AMENITIES OF THE OUTLIERS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5680" y="2072253"/>
            <a:ext cx="5565210" cy="6704812"/>
            <a:chOff x="0" y="0"/>
            <a:chExt cx="7420280" cy="893974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954131" y="8144600"/>
              <a:ext cx="2293359" cy="79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23"/>
                </a:lnSpc>
              </a:pPr>
              <a:r>
                <a:rPr lang="en-US" sz="1731">
                  <a:solidFill>
                    <a:srgbClr val="FFFFFF"/>
                  </a:solidFill>
                  <a:latin typeface="Josefin Sans Bold"/>
                </a:rPr>
                <a:t>Remaining Data</a:t>
              </a:r>
            </a:p>
            <a:p>
              <a:pPr algn="ctr">
                <a:lnSpc>
                  <a:spcPts val="2423"/>
                </a:lnSpc>
              </a:pPr>
              <a:r>
                <a:rPr lang="en-US" sz="1731">
                  <a:solidFill>
                    <a:srgbClr val="FFFFFF"/>
                  </a:solidFill>
                  <a:latin typeface="Josefin Sans Bold"/>
                </a:rPr>
                <a:t>89.6%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101436" y="-47625"/>
              <a:ext cx="2436068" cy="79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23"/>
                </a:lnSpc>
              </a:pPr>
              <a:r>
                <a:rPr lang="en-US" sz="1731">
                  <a:solidFill>
                    <a:srgbClr val="FFFFFF"/>
                  </a:solidFill>
                  <a:latin typeface="Josefin Sans Bold"/>
                </a:rPr>
                <a:t>Dropped Outliers</a:t>
              </a:r>
            </a:p>
            <a:p>
              <a:pPr algn="ctr">
                <a:lnSpc>
                  <a:spcPts val="2423"/>
                </a:lnSpc>
              </a:pPr>
              <a:r>
                <a:rPr lang="en-US" sz="1731">
                  <a:solidFill>
                    <a:srgbClr val="FFFFFF"/>
                  </a:solidFill>
                  <a:latin typeface="Josefin Sans Bold"/>
                </a:rPr>
                <a:t>10.4%</a:t>
              </a:r>
            </a:p>
          </p:txBody>
        </p: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759735"/>
              <a:ext cx="7420280" cy="7420280"/>
              <a:chOff x="0" y="0"/>
              <a:chExt cx="2540000" cy="254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-146569" y="0"/>
                <a:ext cx="2766583" cy="2669245"/>
              </a:xfrm>
              <a:custGeom>
                <a:avLst/>
                <a:gdLst/>
                <a:ahLst/>
                <a:cxnLst/>
                <a:rect r="r" b="b" t="t" l="l"/>
                <a:pathLst>
                  <a:path h="2669245" w="2766583">
                    <a:moveTo>
                      <a:pt x="1416569" y="0"/>
                    </a:moveTo>
                    <a:lnTo>
                      <a:pt x="1416569" y="0"/>
                    </a:lnTo>
                    <a:cubicBezTo>
                      <a:pt x="2044126" y="0"/>
                      <a:pt x="2577595" y="458368"/>
                      <a:pt x="2672089" y="1078770"/>
                    </a:cubicBezTo>
                    <a:cubicBezTo>
                      <a:pt x="2766583" y="1699172"/>
                      <a:pt x="2393768" y="2295578"/>
                      <a:pt x="1794668" y="2482411"/>
                    </a:cubicBezTo>
                    <a:cubicBezTo>
                      <a:pt x="1195568" y="2669245"/>
                      <a:pt x="549826" y="2390484"/>
                      <a:pt x="274913" y="1826346"/>
                    </a:cubicBezTo>
                    <a:cubicBezTo>
                      <a:pt x="0" y="1262209"/>
                      <a:pt x="178350" y="581855"/>
                      <a:pt x="694661" y="225132"/>
                    </a:cubicBezTo>
                    <a:lnTo>
                      <a:pt x="1416569" y="1270000"/>
                    </a:lnTo>
                    <a:close/>
                  </a:path>
                </a:pathLst>
              </a:custGeom>
              <a:solidFill>
                <a:srgbClr val="F0ABC1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496773" y="0"/>
                <a:ext cx="7732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773227">
                    <a:moveTo>
                      <a:pt x="0" y="262518"/>
                    </a:moveTo>
                    <a:cubicBezTo>
                      <a:pt x="221781" y="92305"/>
                      <a:pt x="493530" y="28"/>
                      <a:pt x="773100" y="0"/>
                    </a:cubicBezTo>
                    <a:lnTo>
                      <a:pt x="773227" y="1270000"/>
                    </a:lnTo>
                    <a:close/>
                  </a:path>
                </a:pathLst>
              </a:custGeom>
              <a:solidFill>
                <a:srgbClr val="BC85AB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46593"/>
              </a:solid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10637405" y="3746177"/>
            <a:ext cx="6423524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Josefin Sans Bold Bold"/>
              </a:rPr>
              <a:t>PROPERTY LISTINGS WERE </a:t>
            </a:r>
          </a:p>
          <a:p>
            <a:pPr algn="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Josefin Sans Bold Bold"/>
              </a:rPr>
              <a:t>LEFT FOR DATA ANALYSIS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69621" y="3003917"/>
            <a:ext cx="2834611" cy="1734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  <a:spcBef>
                <a:spcPct val="0"/>
              </a:spcBef>
            </a:pPr>
            <a:r>
              <a:rPr lang="en-US" sz="10099">
                <a:solidFill>
                  <a:srgbClr val="F9B5C1"/>
                </a:solidFill>
                <a:latin typeface="Josefin Sans Bold Bold"/>
              </a:rPr>
              <a:t>1178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DAE0A-IXAVY</dc:identifier>
  <dcterms:modified xsi:type="dcterms:W3CDTF">2011-08-01T06:04:30Z</dcterms:modified>
  <cp:revision>1</cp:revision>
  <dc:title>DATAVIZ GROUP 1_FINAL PROJECT PRESENTATION</dc:title>
</cp:coreProperties>
</file>